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7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9" r:id="rId4"/>
    <p:sldId id="330" r:id="rId5"/>
    <p:sldId id="259" r:id="rId6"/>
    <p:sldId id="263" r:id="rId7"/>
    <p:sldId id="297" r:id="rId8"/>
    <p:sldId id="265" r:id="rId9"/>
    <p:sldId id="34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57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8F85B-A000-4491-BF6C-FCB7078ED884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81C67-3A32-4091-A08B-DF7F96133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0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46680-12C9-4957-BDDB-E79D841FBC9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076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5337734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251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555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621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30561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410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785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75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6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6273903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3467269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7608641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6218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145321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684314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677374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950377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58039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83838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49910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34105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8063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91120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062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376495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936850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6954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215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26866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71996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89254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23405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9517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7507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633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976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51159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07284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58127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17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4783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4556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78022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084234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38754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5600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08342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903724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93909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62510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0369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42965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4943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0419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4841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48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7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81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2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74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67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076962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1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335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Randersklyngen (Midtjylland)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E88B957-9273-48AC-920B-DC868CEADB39}"/>
              </a:ext>
            </a:extLst>
          </p:cNvPr>
          <p:cNvSpPr/>
          <p:nvPr/>
        </p:nvSpPr>
        <p:spPr>
          <a:xfrm>
            <a:off x="695739" y="2286000"/>
            <a:ext cx="8020878" cy="378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0E83B69-96F7-4D85-97A9-7DAC65AB2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131529"/>
            <a:ext cx="5781675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6993C66-3154-43AD-8E4C-B2A3DBBE57A7}"/>
              </a:ext>
            </a:extLst>
          </p:cNvPr>
          <p:cNvSpPr/>
          <p:nvPr/>
        </p:nvSpPr>
        <p:spPr>
          <a:xfrm>
            <a:off x="839788" y="1431235"/>
            <a:ext cx="4885151" cy="1928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7" name="Pladsholder til indhold 9">
            <a:extLst>
              <a:ext uri="{FF2B5EF4-FFF2-40B4-BE49-F238E27FC236}">
                <a16:creationId xmlns:a16="http://schemas.microsoft.com/office/drawing/2014/main" id="{349568D4-A866-47E3-B7BB-00386B5CA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681357"/>
              </p:ext>
            </p:extLst>
          </p:nvPr>
        </p:nvGraphicFramePr>
        <p:xfrm>
          <a:off x="719999" y="2088074"/>
          <a:ext cx="5070474" cy="2121461"/>
        </p:xfrm>
        <a:graphic>
          <a:graphicData uri="http://schemas.openxmlformats.org/drawingml/2006/table">
            <a:tbl>
              <a:tblPr firstRow="1" bandRow="1"/>
              <a:tblGrid>
                <a:gridCol w="1434265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797804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838405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89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kronisk sygdom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2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flere kroniske sygdomme</a:t>
                      </a:r>
                      <a:r>
                        <a:rPr lang="da-DK" sz="12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, pr. 1.000</a:t>
                      </a:r>
                      <a:endParaRPr lang="da-DK" sz="12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Favrskov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Norddjurs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Randers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Syddjurs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071291"/>
                  </a:ext>
                </a:extLst>
              </a:tr>
              <a:tr h="2864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</a:t>
            </a:r>
            <a:r>
              <a:rPr lang="da-DK" sz="1400">
                <a:latin typeface="Poppins" pitchFamily="2" charset="77"/>
                <a:cs typeface="Poppins" pitchFamily="2" charset="77"/>
              </a:rPr>
              <a:t>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3" y="526774"/>
            <a:ext cx="3522845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>
                <a:latin typeface="Poppins Light" panose="020B0604020202020204" charset="0"/>
                <a:cs typeface="Poppins Light" panose="020B0604020202020204" charset="0"/>
              </a:rPr>
              <a:t>Midtklyngen</a:t>
            </a:r>
            <a:endParaRPr lang="da-DK" sz="900" dirty="0">
              <a:latin typeface="Poppins Light" panose="020B0604020202020204" charset="0"/>
              <a:cs typeface="Poppins Light" panose="020B060402020202020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6394837" y="3224085"/>
            <a:ext cx="109131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730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graphicFrame>
        <p:nvGraphicFramePr>
          <p:cNvPr id="6" name="Pladsholder til indhold 9">
            <a:extLst>
              <a:ext uri="{FF2B5EF4-FFF2-40B4-BE49-F238E27FC236}">
                <a16:creationId xmlns:a16="http://schemas.microsoft.com/office/drawing/2014/main" id="{CC15D649-E0D2-42A6-97D6-F580E3E07E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559620"/>
              </p:ext>
            </p:extLst>
          </p:nvPr>
        </p:nvGraphicFramePr>
        <p:xfrm>
          <a:off x="719999" y="2375704"/>
          <a:ext cx="4845915" cy="2275812"/>
        </p:xfrm>
        <a:graphic>
          <a:graphicData uri="http://schemas.openxmlformats.org/drawingml/2006/table">
            <a:tbl>
              <a:tblPr firstRow="1" bandRow="1"/>
              <a:tblGrid>
                <a:gridCol w="1615305">
                  <a:extLst>
                    <a:ext uri="{9D8B030D-6E8A-4147-A177-3AD203B41FA5}">
                      <a16:colId xmlns:a16="http://schemas.microsoft.com/office/drawing/2014/main" val="2409292204"/>
                    </a:ext>
                  </a:extLst>
                </a:gridCol>
                <a:gridCol w="1615305">
                  <a:extLst>
                    <a:ext uri="{9D8B030D-6E8A-4147-A177-3AD203B41FA5}">
                      <a16:colId xmlns:a16="http://schemas.microsoft.com/office/drawing/2014/main" val="1828706066"/>
                    </a:ext>
                  </a:extLst>
                </a:gridCol>
                <a:gridCol w="1615305">
                  <a:extLst>
                    <a:ext uri="{9D8B030D-6E8A-4147-A177-3AD203B41FA5}">
                      <a16:colId xmlns:a16="http://schemas.microsoft.com/office/drawing/2014/main" val="500469991"/>
                    </a:ext>
                  </a:extLst>
                </a:gridCol>
              </a:tblGrid>
              <a:tr h="699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 til psykiatrisk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sygehusvæsen,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borgere med kontakt til</a:t>
                      </a:r>
                      <a:r>
                        <a:rPr lang="da-DK" sz="1100" baseline="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 psykiatrisk praksis, pr. 1.000</a:t>
                      </a:r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6812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Favrskov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481068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Norddjurs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81684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Randers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991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Syddjurs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071291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64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11737"/>
                  </a:ext>
                </a:extLst>
              </a:tr>
              <a:tr h="262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0222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6770867C-A440-48C0-B94F-B4BC404F7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0588" t="6666"/>
          <a:stretch/>
        </p:blipFill>
        <p:spPr>
          <a:xfrm>
            <a:off x="6157188" y="457200"/>
            <a:ext cx="5939561" cy="64008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B9A89D1-8718-41A6-A60E-BB2BEAF6E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50261"/>
              </p:ext>
            </p:extLst>
          </p:nvPr>
        </p:nvGraphicFramePr>
        <p:xfrm>
          <a:off x="838200" y="1825625"/>
          <a:ext cx="5196613" cy="2923727"/>
        </p:xfrm>
        <a:graphic>
          <a:graphicData uri="http://schemas.openxmlformats.org/drawingml/2006/table">
            <a:tbl>
              <a:tblPr firstRow="1" bandRow="1"/>
              <a:tblGrid>
                <a:gridCol w="1534617">
                  <a:extLst>
                    <a:ext uri="{9D8B030D-6E8A-4147-A177-3AD203B41FA5}">
                      <a16:colId xmlns:a16="http://schemas.microsoft.com/office/drawing/2014/main" val="2296091927"/>
                    </a:ext>
                  </a:extLst>
                </a:gridCol>
                <a:gridCol w="814497">
                  <a:extLst>
                    <a:ext uri="{9D8B030D-6E8A-4147-A177-3AD203B41FA5}">
                      <a16:colId xmlns:a16="http://schemas.microsoft.com/office/drawing/2014/main" val="2497805433"/>
                    </a:ext>
                  </a:extLst>
                </a:gridCol>
                <a:gridCol w="749419">
                  <a:extLst>
                    <a:ext uri="{9D8B030D-6E8A-4147-A177-3AD203B41FA5}">
                      <a16:colId xmlns:a16="http://schemas.microsoft.com/office/drawing/2014/main" val="2981504276"/>
                    </a:ext>
                  </a:extLst>
                </a:gridCol>
                <a:gridCol w="612162">
                  <a:extLst>
                    <a:ext uri="{9D8B030D-6E8A-4147-A177-3AD203B41FA5}">
                      <a16:colId xmlns:a16="http://schemas.microsoft.com/office/drawing/2014/main" val="2972256238"/>
                    </a:ext>
                  </a:extLst>
                </a:gridCol>
                <a:gridCol w="742959">
                  <a:extLst>
                    <a:ext uri="{9D8B030D-6E8A-4147-A177-3AD203B41FA5}">
                      <a16:colId xmlns:a16="http://schemas.microsoft.com/office/drawing/2014/main" val="755161003"/>
                    </a:ext>
                  </a:extLst>
                </a:gridCol>
                <a:gridCol w="742959">
                  <a:extLst>
                    <a:ext uri="{9D8B030D-6E8A-4147-A177-3AD203B41FA5}">
                      <a16:colId xmlns:a16="http://schemas.microsoft.com/office/drawing/2014/main" val="3453090754"/>
                    </a:ext>
                  </a:extLst>
                </a:gridCol>
              </a:tblGrid>
              <a:tr h="646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(2023)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kronisk sygdom (2022)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Borgere med kontakt til psykiatri (2022) 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484861"/>
                  </a:ext>
                </a:extLst>
              </a:tr>
              <a:tr h="394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75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75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750" i="1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Antal</a:t>
                      </a:r>
                      <a:r>
                        <a:rPr lang="da-DK" sz="750" i="1" baseline="0" dirty="0">
                          <a:solidFill>
                            <a:schemeClr val="bg1"/>
                          </a:solidFill>
                          <a:latin typeface="Poppins Light" panose="020B0604020202020204" charset="0"/>
                          <a:cs typeface="Poppins Light" panose="020B0604020202020204" charset="0"/>
                        </a:rPr>
                        <a:t> pr. 1.000 borgere</a:t>
                      </a:r>
                      <a:endParaRPr lang="da-DK" sz="750" i="1" dirty="0">
                        <a:solidFill>
                          <a:schemeClr val="bg1"/>
                        </a:solidFill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98887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Favrskov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49.344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8.681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1.396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1960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Norddjurs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36.908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7.759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1.397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305860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Randers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99.516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19.611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3.590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204830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Syddjurs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44.099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8.437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1.424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45558"/>
                  </a:ext>
                </a:extLst>
              </a:tr>
              <a:tr h="306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229.867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44.488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7.745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12238"/>
                  </a:ext>
                </a:extLst>
              </a:tr>
              <a:tr h="307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</a:t>
                      </a:r>
                      <a:r>
                        <a:rPr lang="da-DK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 landet</a:t>
                      </a:r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5.926.989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1.100.724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214.377</a:t>
                      </a:r>
                      <a:endParaRPr lang="da-DK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ea typeface="+mn-ea"/>
                          <a:cs typeface="Poppins Light" panose="020B0604020202020204" charset="0"/>
                        </a:rPr>
                        <a:t>37</a:t>
                      </a:r>
                      <a:endParaRPr lang="da-DK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Poppins Light" panose="020B0604020202020204" charset="0"/>
                        <a:ea typeface="+mn-ea"/>
                        <a:cs typeface="Poppins Light" panose="020B060402020202020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1335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C5786F4-DF6E-44E6-9AC4-47E44B355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39147"/>
              </p:ext>
            </p:extLst>
          </p:nvPr>
        </p:nvGraphicFramePr>
        <p:xfrm>
          <a:off x="779808" y="2255598"/>
          <a:ext cx="4994826" cy="2232480"/>
        </p:xfrm>
        <a:graphic>
          <a:graphicData uri="http://schemas.openxmlformats.org/drawingml/2006/table">
            <a:tbl>
              <a:tblPr firstRow="1" bandRow="1"/>
              <a:tblGrid>
                <a:gridCol w="1664942">
                  <a:extLst>
                    <a:ext uri="{9D8B030D-6E8A-4147-A177-3AD203B41FA5}">
                      <a16:colId xmlns:a16="http://schemas.microsoft.com/office/drawing/2014/main" val="623407841"/>
                    </a:ext>
                  </a:extLst>
                </a:gridCol>
                <a:gridCol w="1664942">
                  <a:extLst>
                    <a:ext uri="{9D8B030D-6E8A-4147-A177-3AD203B41FA5}">
                      <a16:colId xmlns:a16="http://schemas.microsoft.com/office/drawing/2014/main" val="3990393617"/>
                    </a:ext>
                  </a:extLst>
                </a:gridCol>
                <a:gridCol w="1664942">
                  <a:extLst>
                    <a:ext uri="{9D8B030D-6E8A-4147-A177-3AD203B41FA5}">
                      <a16:colId xmlns:a16="http://schemas.microsoft.com/office/drawing/2014/main" val="4209309830"/>
                    </a:ext>
                  </a:extLst>
                </a:gridCol>
              </a:tblGrid>
              <a:tr h="4013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Bopælskommune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Antal ældre (pr. 1.000 borgere)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73684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Favrskov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2.369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297575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Norddjurs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2.381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61661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Randers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5.356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22356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0" i="0" u="none" strike="noStrike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Syddjurs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2.761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0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33222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12.867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02158"/>
                  </a:ext>
                </a:extLst>
              </a:tr>
              <a:tr h="300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304.350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Poppins Light" panose="020B0604020202020204" charset="0"/>
                          <a:cs typeface="Poppins Light" panose="020B0604020202020204" charset="0"/>
                        </a:rPr>
                        <a:t>51</a:t>
                      </a:r>
                    </a:p>
                  </a:txBody>
                  <a:tcPr marL="6350" marR="6350" marT="635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434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6C04C58-F115-4561-8E73-694ADBF8448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4958331" cy="3476794"/>
        </p:xfrm>
        <a:graphic>
          <a:graphicData uri="http://schemas.openxmlformats.org/drawingml/2006/table">
            <a:tbl>
              <a:tblPr firstRow="1" bandRow="1"/>
              <a:tblGrid>
                <a:gridCol w="1662258">
                  <a:extLst>
                    <a:ext uri="{9D8B030D-6E8A-4147-A177-3AD203B41FA5}">
                      <a16:colId xmlns:a16="http://schemas.microsoft.com/office/drawing/2014/main" val="1666485996"/>
                    </a:ext>
                  </a:extLst>
                </a:gridCol>
                <a:gridCol w="1433368">
                  <a:extLst>
                    <a:ext uri="{9D8B030D-6E8A-4147-A177-3AD203B41FA5}">
                      <a16:colId xmlns:a16="http://schemas.microsoft.com/office/drawing/2014/main" val="1741575085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1370420014"/>
                    </a:ext>
                  </a:extLst>
                </a:gridCol>
                <a:gridCol w="884805">
                  <a:extLst>
                    <a:ext uri="{9D8B030D-6E8A-4147-A177-3AD203B41FA5}">
                      <a16:colId xmlns:a16="http://schemas.microsoft.com/office/drawing/2014/main" val="2262037969"/>
                    </a:ext>
                  </a:extLst>
                </a:gridCol>
              </a:tblGrid>
              <a:tr h="331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Genindlæggelser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2022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25973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Alle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241023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33641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visteret hjemmehjælp (personlig pleje)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60877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51405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hjemmesygepleje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46898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23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03306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Bor på plejehjem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19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725034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409378"/>
                  </a:ext>
                </a:extLst>
              </a:tr>
              <a:tr h="3145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Forudgående kontakt til almen praksis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Sundhedsklyngen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960795"/>
                  </a:ext>
                </a:extLst>
              </a:tr>
              <a:tr h="314574">
                <a:tc vMerge="1">
                  <a:txBody>
                    <a:bodyPr/>
                    <a:lstStyle/>
                    <a:p>
                      <a:endParaRPr lang="da-DK" sz="1100" dirty="0">
                        <a:latin typeface="Poppins Light" panose="020B0604020202020204" charset="0"/>
                        <a:cs typeface="Poppins Ligh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Hele landet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da-DK" sz="1100" dirty="0">
                          <a:latin typeface="Poppins Light" panose="020B0604020202020204" charset="0"/>
                          <a:cs typeface="Poppins Light" panose="020B060402020202020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3E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62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342CDB34-9582-4614-97CA-E05D598BCDBE}"/>
</file>

<file path=customXml/itemProps2.xml><?xml version="1.0" encoding="utf-8"?>
<ds:datastoreItem xmlns:ds="http://schemas.openxmlformats.org/officeDocument/2006/customXml" ds:itemID="{812D0A93-D390-4AED-BBA4-836465A0A414}"/>
</file>

<file path=customXml/itemProps3.xml><?xml version="1.0" encoding="utf-8"?>
<ds:datastoreItem xmlns:ds="http://schemas.openxmlformats.org/officeDocument/2006/customXml" ds:itemID="{2CBC5629-F444-43D0-93D3-20103E2CEC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743</Words>
  <Application>Microsoft Office PowerPoint</Application>
  <PresentationFormat>Widescreen</PresentationFormat>
  <Paragraphs>209</Paragraphs>
  <Slides>29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Randersklyngen (Midtjylland)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22</cp:revision>
  <dcterms:created xsi:type="dcterms:W3CDTF">2016-09-04T11:54:55Z</dcterms:created>
  <dcterms:modified xsi:type="dcterms:W3CDTF">2023-07-31T12:52:44Z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